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362" r:id="rId3"/>
    <p:sldId id="363" r:id="rId4"/>
    <p:sldId id="364" r:id="rId5"/>
    <p:sldId id="365" r:id="rId6"/>
    <p:sldId id="305" r:id="rId7"/>
    <p:sldId id="260" r:id="rId8"/>
    <p:sldId id="277" r:id="rId9"/>
    <p:sldId id="263" r:id="rId10"/>
    <p:sldId id="257" r:id="rId11"/>
    <p:sldId id="304" r:id="rId12"/>
    <p:sldId id="341" r:id="rId13"/>
    <p:sldId id="338" r:id="rId14"/>
    <p:sldId id="344" r:id="rId15"/>
    <p:sldId id="343" r:id="rId16"/>
    <p:sldId id="342" r:id="rId17"/>
    <p:sldId id="350" r:id="rId18"/>
    <p:sldId id="312" r:id="rId19"/>
    <p:sldId id="283" r:id="rId20"/>
    <p:sldId id="297" r:id="rId21"/>
    <p:sldId id="315" r:id="rId22"/>
    <p:sldId id="316" r:id="rId23"/>
    <p:sldId id="317" r:id="rId24"/>
    <p:sldId id="321" r:id="rId25"/>
    <p:sldId id="318" r:id="rId26"/>
    <p:sldId id="340" r:id="rId27"/>
    <p:sldId id="322" r:id="rId28"/>
    <p:sldId id="327" r:id="rId29"/>
    <p:sldId id="356" r:id="rId3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9" autoAdjust="0"/>
    <p:restoredTop sz="94660"/>
  </p:normalViewPr>
  <p:slideViewPr>
    <p:cSldViewPr>
      <p:cViewPr varScale="1">
        <p:scale>
          <a:sx n="84" d="100"/>
          <a:sy n="84" d="100"/>
        </p:scale>
        <p:origin x="1493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E4A2D-9226-4C48-B6D3-392E1AE67B7B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D8E51-6D04-4BD4-925F-B0F66E8AF1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4409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FDEBF6-3BE7-4364-BB6E-581C10D4D7EE}" type="slidenum">
              <a:rPr lang="en-US"/>
              <a:pPr/>
              <a:t>26</a:t>
            </a:fld>
            <a:endParaRPr lang="en-US"/>
          </a:p>
        </p:txBody>
      </p:sp>
      <p:sp>
        <p:nvSpPr>
          <p:cNvPr id="407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7388"/>
            <a:ext cx="4572000" cy="3429000"/>
          </a:xfrm>
          <a:ln/>
        </p:spPr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6575"/>
            <a:ext cx="5029200" cy="4110038"/>
          </a:xfrm>
        </p:spPr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8414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F71-98BB-41EF-9EA9-F64604393D62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7D96E-77F9-4F2E-B4EB-EBE52F6DD4A8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F71-98BB-41EF-9EA9-F64604393D62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7D96E-77F9-4F2E-B4EB-EBE52F6DD4A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F71-98BB-41EF-9EA9-F64604393D62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7D96E-77F9-4F2E-B4EB-EBE52F6DD4A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0350"/>
            <a:ext cx="7346950" cy="9366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55650" y="1484313"/>
            <a:ext cx="3884613" cy="2263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755650" y="3900488"/>
            <a:ext cx="3884613" cy="22653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792663" y="1484313"/>
            <a:ext cx="3884612" cy="4681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2134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F71-98BB-41EF-9EA9-F64604393D62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7D96E-77F9-4F2E-B4EB-EBE52F6DD4A8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F71-98BB-41EF-9EA9-F64604393D62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7D96E-77F9-4F2E-B4EB-EBE52F6DD4A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F71-98BB-41EF-9EA9-F64604393D62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7D96E-77F9-4F2E-B4EB-EBE52F6DD4A8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F71-98BB-41EF-9EA9-F64604393D62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7D96E-77F9-4F2E-B4EB-EBE52F6DD4A8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F71-98BB-41EF-9EA9-F64604393D62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7D96E-77F9-4F2E-B4EB-EBE52F6DD4A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F71-98BB-41EF-9EA9-F64604393D62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7D96E-77F9-4F2E-B4EB-EBE52F6DD4A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F71-98BB-41EF-9EA9-F64604393D62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7D96E-77F9-4F2E-B4EB-EBE52F6DD4A8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8AF71-98BB-41EF-9EA9-F64604393D62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7D96E-77F9-4F2E-B4EB-EBE52F6DD4A8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928AF71-98BB-41EF-9EA9-F64604393D62}" type="datetimeFigureOut">
              <a:rPr lang="ru-RU" smtClean="0"/>
              <a:t>08.10.2020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6B7D96E-77F9-4F2E-B4EB-EBE52F6DD4A8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6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7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frag_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3" y="21033"/>
            <a:ext cx="2880214" cy="1607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Winter_LN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1034"/>
            <a:ext cx="5217472" cy="391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Рисунок1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4" y="116632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512" y="2493978"/>
            <a:ext cx="3384376" cy="1223054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Krupa L.</a:t>
            </a:r>
            <a:endParaRPr lang="ru-RU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Flerov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Laboratiory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of Nuclear Reactions,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JINR,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Dubna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, Russia</a:t>
            </a:r>
            <a:endParaRPr lang="ru-RU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8944" y="4193892"/>
            <a:ext cx="8991600" cy="1368152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3600" cap="all" dirty="0" smtClean="0">
                <a:solidFill>
                  <a:schemeClr val="tx1"/>
                </a:solidFill>
                <a:effectLst/>
                <a:latin typeface="Algerian" pitchFamily="82" charset="0"/>
              </a:rPr>
              <a:t>The current status of “masha” setup</a:t>
            </a:r>
            <a:endParaRPr lang="ru-RU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80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LOGO_12_11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0"/>
            <a:ext cx="118745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3"/>
          <p:cNvSpPr>
            <a:spLocks noChangeArrowheads="1"/>
          </p:cNvSpPr>
          <p:nvPr/>
        </p:nvSpPr>
        <p:spPr bwMode="auto">
          <a:xfrm>
            <a:off x="497544" y="4811668"/>
            <a:ext cx="784887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Material of the catcher </a:t>
            </a:r>
            <a:r>
              <a:rPr lang="ru-RU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flexible graphite,</a:t>
            </a:r>
            <a:r>
              <a:rPr lang="sk-SK" sz="2400" dirty="0" smtClean="0">
                <a:solidFill>
                  <a:srgbClr val="7030A0"/>
                </a:solidFill>
              </a:rPr>
              <a:t> </a:t>
            </a:r>
            <a:r>
              <a:rPr lang="sk-SK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r>
              <a:rPr 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g/cm</a:t>
            </a:r>
            <a:r>
              <a:rPr lang="en-US" sz="2400" baseline="30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thickness of 0.6 </a:t>
            </a:r>
            <a:r>
              <a:rPr 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 and shaped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</a:t>
            </a:r>
            <a:r>
              <a:rPr 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mm diameter disk.</a:t>
            </a:r>
          </a:p>
          <a:p>
            <a:r>
              <a:rPr 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temperature of hot catcher </a:t>
            </a:r>
            <a:r>
              <a:rPr lang="ru-RU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– 1</a:t>
            </a:r>
            <a:r>
              <a:rPr lang="en-US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ru-RU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00-</a:t>
            </a:r>
            <a:r>
              <a:rPr lang="en-US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20</a:t>
            </a:r>
            <a:r>
              <a:rPr lang="ru-RU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00</a:t>
            </a:r>
            <a:r>
              <a:rPr lang="ru-RU" sz="2400" baseline="300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С</a:t>
            </a:r>
            <a:r>
              <a:rPr lang="en-US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Delivery 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time of nuclides to the ECR ion source </a:t>
            </a:r>
            <a:r>
              <a:rPr lang="ru-RU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ru-RU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1.8</a:t>
            </a:r>
            <a:r>
              <a:rPr lang="ru-RU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s.</a:t>
            </a:r>
          </a:p>
        </p:txBody>
      </p:sp>
      <p:grpSp>
        <p:nvGrpSpPr>
          <p:cNvPr id="20" name="Группа 19"/>
          <p:cNvGrpSpPr/>
          <p:nvPr/>
        </p:nvGrpSpPr>
        <p:grpSpPr>
          <a:xfrm>
            <a:off x="-180527" y="1052736"/>
            <a:ext cx="4896543" cy="3816424"/>
            <a:chOff x="428625" y="1800225"/>
            <a:chExt cx="4214813" cy="3117850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0188" y="2459038"/>
              <a:ext cx="2476500" cy="190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Прямая со стрелкой 6"/>
            <p:cNvCxnSpPr/>
            <p:nvPr/>
          </p:nvCxnSpPr>
          <p:spPr>
            <a:xfrm rot="16200000" flipH="1">
              <a:off x="950913" y="2647950"/>
              <a:ext cx="1169987" cy="500063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7"/>
            <p:cNvCxnSpPr/>
            <p:nvPr/>
          </p:nvCxnSpPr>
          <p:spPr>
            <a:xfrm rot="16200000" flipH="1">
              <a:off x="1880395" y="2574131"/>
              <a:ext cx="1096962" cy="428625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/>
            <p:cNvCxnSpPr/>
            <p:nvPr/>
          </p:nvCxnSpPr>
          <p:spPr>
            <a:xfrm rot="5400000">
              <a:off x="2343151" y="2754312"/>
              <a:ext cx="1243012" cy="214313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9"/>
            <p:cNvCxnSpPr/>
            <p:nvPr/>
          </p:nvCxnSpPr>
          <p:spPr>
            <a:xfrm rot="5400000">
              <a:off x="3235326" y="2717800"/>
              <a:ext cx="1243012" cy="287337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/>
            <p:nvPr/>
          </p:nvCxnSpPr>
          <p:spPr>
            <a:xfrm rot="16200000" flipV="1">
              <a:off x="2383631" y="3964782"/>
              <a:ext cx="804863" cy="57150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/>
            <p:cNvCxnSpPr/>
            <p:nvPr/>
          </p:nvCxnSpPr>
          <p:spPr>
            <a:xfrm rot="10800000">
              <a:off x="1714500" y="3922713"/>
              <a:ext cx="1357313" cy="730250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43"/>
            <p:cNvSpPr>
              <a:spLocks noChangeArrowheads="1"/>
            </p:cNvSpPr>
            <p:nvPr/>
          </p:nvSpPr>
          <p:spPr bwMode="auto">
            <a:xfrm>
              <a:off x="428625" y="1800225"/>
              <a:ext cx="1214438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600" dirty="0">
                  <a:solidFill>
                    <a:srgbClr val="660033"/>
                  </a:solidFill>
                  <a:latin typeface="Times New Roman" pitchFamily="18" charset="0"/>
                  <a:cs typeface="Times New Roman" pitchFamily="18" charset="0"/>
                </a:rPr>
                <a:t>ECR</a:t>
              </a:r>
              <a:endPara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600" dirty="0">
                  <a:solidFill>
                    <a:srgbClr val="660033"/>
                  </a:solidFill>
                  <a:latin typeface="Times New Roman" pitchFamily="18" charset="0"/>
                  <a:cs typeface="Times New Roman" pitchFamily="18" charset="0"/>
                </a:rPr>
                <a:t> ion source</a:t>
              </a:r>
            </a:p>
          </p:txBody>
        </p:sp>
        <p:sp>
          <p:nvSpPr>
            <p:cNvPr id="14" name="Rectangle 43"/>
            <p:cNvSpPr>
              <a:spLocks noChangeArrowheads="1"/>
            </p:cNvSpPr>
            <p:nvPr/>
          </p:nvSpPr>
          <p:spPr bwMode="auto">
            <a:xfrm>
              <a:off x="1571625" y="1873250"/>
              <a:ext cx="121443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600" dirty="0">
                  <a:solidFill>
                    <a:srgbClr val="660033"/>
                  </a:solidFill>
                  <a:latin typeface="Times New Roman" pitchFamily="18" charset="0"/>
                  <a:cs typeface="Times New Roman" pitchFamily="18" charset="0"/>
                </a:rPr>
                <a:t>Hot catcher</a:t>
              </a:r>
            </a:p>
          </p:txBody>
        </p:sp>
        <p:sp>
          <p:nvSpPr>
            <p:cNvPr id="15" name="Rectangle 43"/>
            <p:cNvSpPr>
              <a:spLocks noChangeArrowheads="1"/>
            </p:cNvSpPr>
            <p:nvPr/>
          </p:nvSpPr>
          <p:spPr bwMode="auto">
            <a:xfrm>
              <a:off x="2500313" y="1873250"/>
              <a:ext cx="121443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600" dirty="0">
                  <a:solidFill>
                    <a:srgbClr val="660033"/>
                  </a:solidFill>
                  <a:latin typeface="Times New Roman" pitchFamily="18" charset="0"/>
                  <a:cs typeface="Times New Roman" pitchFamily="18" charset="0"/>
                </a:rPr>
                <a:t>Target</a:t>
              </a:r>
            </a:p>
          </p:txBody>
        </p:sp>
        <p:sp>
          <p:nvSpPr>
            <p:cNvPr id="16" name="Rectangle 43"/>
            <p:cNvSpPr>
              <a:spLocks noChangeArrowheads="1"/>
            </p:cNvSpPr>
            <p:nvPr/>
          </p:nvSpPr>
          <p:spPr bwMode="auto">
            <a:xfrm>
              <a:off x="3429000" y="1873250"/>
              <a:ext cx="121443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600" dirty="0">
                  <a:solidFill>
                    <a:srgbClr val="660033"/>
                  </a:solidFill>
                  <a:latin typeface="Times New Roman" pitchFamily="18" charset="0"/>
                  <a:cs typeface="Times New Roman" pitchFamily="18" charset="0"/>
                </a:rPr>
                <a:t>Beam line</a:t>
              </a:r>
            </a:p>
          </p:txBody>
        </p:sp>
        <p:sp>
          <p:nvSpPr>
            <p:cNvPr id="17" name="Rectangle 43"/>
            <p:cNvSpPr>
              <a:spLocks noChangeArrowheads="1"/>
            </p:cNvSpPr>
            <p:nvPr/>
          </p:nvSpPr>
          <p:spPr bwMode="auto">
            <a:xfrm>
              <a:off x="2500313" y="4579938"/>
              <a:ext cx="157162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600">
                  <a:solidFill>
                    <a:srgbClr val="660033"/>
                  </a:solidFill>
                  <a:latin typeface="Times New Roman" pitchFamily="18" charset="0"/>
                  <a:cs typeface="Times New Roman" pitchFamily="18" charset="0"/>
                </a:rPr>
                <a:t>Recoil transport</a:t>
              </a:r>
            </a:p>
          </p:txBody>
        </p:sp>
      </p:grpSp>
      <p:sp>
        <p:nvSpPr>
          <p:cNvPr id="19" name="Rectangle 43"/>
          <p:cNvSpPr>
            <a:spLocks noChangeArrowheads="1"/>
          </p:cNvSpPr>
          <p:nvPr/>
        </p:nvSpPr>
        <p:spPr bwMode="auto">
          <a:xfrm>
            <a:off x="1763688" y="260648"/>
            <a:ext cx="5715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Hot catcher scheme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58" y="1590999"/>
            <a:ext cx="4172870" cy="2702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97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LOGO_12_11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0"/>
            <a:ext cx="118745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08720"/>
            <a:ext cx="6120680" cy="33456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10799999" rev="10799999"/>
            </a:camera>
            <a:lightRig rig="threePt" dir="t"/>
          </a:scene3d>
        </p:spPr>
      </p:pic>
      <p:sp>
        <p:nvSpPr>
          <p:cNvPr id="4" name="Rectangle 43"/>
          <p:cNvSpPr>
            <a:spLocks noChangeArrowheads="1"/>
          </p:cNvSpPr>
          <p:nvPr/>
        </p:nvSpPr>
        <p:spPr bwMode="auto">
          <a:xfrm>
            <a:off x="1043608" y="248147"/>
            <a:ext cx="67687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Ion source + Hot catcher</a:t>
            </a:r>
            <a:r>
              <a:rPr lang="ru-RU" sz="3600" dirty="0" smtClean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3600" dirty="0" smtClean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top view</a:t>
            </a:r>
            <a:r>
              <a:rPr lang="ru-RU" sz="3600" dirty="0" smtClean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3600" dirty="0">
              <a:solidFill>
                <a:srgbClr val="66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23528" y="4365104"/>
            <a:ext cx="85689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Nuclear</a:t>
            </a:r>
            <a:r>
              <a:rPr lang="sk-S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reaction</a:t>
            </a:r>
            <a:r>
              <a:rPr lang="sk-SK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k-SK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escape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target, pass through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separating foil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are stopped in the graphite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absorber.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atoms, the products diffuse from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graphite absorber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vacuum volume of the hot catcher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and, moving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the pipeline, reach the ECR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source, where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ionized to charge state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+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and accelerated with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aid of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electrode system.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28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66" descr="C:\Users\sashar\Rodin\Спектрометр МАША\Экперимент\Октябрь 2014\Поглотители\Мишень после облучения\IMG_006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28" y="3915092"/>
            <a:ext cx="3290227" cy="2468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6" descr="C:\Users\sashar\Rodin\Спектрометр МАША\Экперимент\Октябрь 2014\Поглотители\Монтаж мишени\IMG_00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08" y="1001644"/>
            <a:ext cx="3346047" cy="250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6" descr="C:\Users\sashar\Rodin\Спектрометр МАША\Экперимент\В 2015 году\Про мишень\Fotous\IMG_002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75" y="1001644"/>
            <a:ext cx="3364653" cy="252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7" descr="C:\Users\sashar\Rodin\Спектрометр МАША\Экперимент\В 2015 году\Про мишень\Fotous\IMG_002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324" y="3915092"/>
            <a:ext cx="3363103" cy="252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323528" y="223865"/>
            <a:ext cx="84249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spcBef>
                <a:spcPts val="575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tabLst>
                <a:tab pos="457200" algn="l"/>
              </a:tabLst>
              <a:defRPr sz="2600"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 eaLnBrk="0" hangingPunct="0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tabLst>
                <a:tab pos="457200" algn="l"/>
              </a:tabLst>
              <a:defRPr sz="2400"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 eaLnBrk="0" hangingPunct="0">
              <a:spcBef>
                <a:spcPts val="375"/>
              </a:spcBef>
              <a:buClr>
                <a:srgbClr val="EBEBEB"/>
              </a:buClr>
              <a:buSzPct val="85000"/>
              <a:buFont typeface="Wingdings 2" panose="05020102010507070707" pitchFamily="18" charset="2"/>
              <a:buChar char=""/>
              <a:tabLst>
                <a:tab pos="457200" algn="l"/>
              </a:tabLst>
              <a:defRPr sz="2000"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 eaLnBrk="0" hangingPunct="0">
              <a:spcBef>
                <a:spcPts val="375"/>
              </a:spcBef>
              <a:buClr>
                <a:srgbClr val="969696"/>
              </a:buClr>
              <a:buSzPct val="80000"/>
              <a:buFont typeface="Wingdings 2" panose="05020102010507070707" pitchFamily="18" charset="2"/>
              <a:buChar char=""/>
              <a:tabLst>
                <a:tab pos="457200" algn="l"/>
              </a:tabLst>
              <a:defRPr sz="2000"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 eaLnBrk="0" hangingPunct="0">
              <a:spcBef>
                <a:spcPts val="375"/>
              </a:spcBef>
              <a:buClr>
                <a:srgbClr val="969696"/>
              </a:buClr>
              <a:buChar char="o"/>
              <a:tabLst>
                <a:tab pos="457200" algn="l"/>
              </a:tabLst>
              <a:defRPr sz="2000"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969696"/>
              </a:buClr>
              <a:buChar char="o"/>
              <a:tabLst>
                <a:tab pos="457200" algn="l"/>
              </a:tabLst>
              <a:defRPr sz="2000"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969696"/>
              </a:buClr>
              <a:buChar char="o"/>
              <a:tabLst>
                <a:tab pos="457200" algn="l"/>
              </a:tabLst>
              <a:defRPr sz="2000"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969696"/>
              </a:buClr>
              <a:buChar char="o"/>
              <a:tabLst>
                <a:tab pos="457200" algn="l"/>
              </a:tabLst>
              <a:defRPr sz="2000"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969696"/>
              </a:buClr>
              <a:buChar char="o"/>
              <a:tabLst>
                <a:tab pos="457200" algn="l"/>
              </a:tabLst>
              <a:defRPr sz="2000"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800" baseline="30000" dirty="0" smtClean="0">
                <a:solidFill>
                  <a:srgbClr val="C00000"/>
                </a:solidFill>
              </a:rPr>
              <a:t>242</a:t>
            </a:r>
            <a:r>
              <a:rPr lang="en-US" altLang="ru-RU" sz="2800" dirty="0" smtClean="0">
                <a:solidFill>
                  <a:srgbClr val="C00000"/>
                </a:solidFill>
              </a:rPr>
              <a:t>Pu rotating target before and after irradiation</a:t>
            </a:r>
            <a:endParaRPr lang="en-US" altLang="ru-RU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83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80085" y="0"/>
            <a:ext cx="4104456" cy="93610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Hot Catcher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r="22696"/>
          <a:stretch/>
        </p:blipFill>
        <p:spPr>
          <a:xfrm>
            <a:off x="683568" y="1505379"/>
            <a:ext cx="3581579" cy="5239244"/>
          </a:xfrm>
          <a:prstGeom prst="rect">
            <a:avLst/>
          </a:prstGeom>
          <a:noFill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856" y="3998167"/>
            <a:ext cx="3688613" cy="2766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0951" y="3543399"/>
            <a:ext cx="2935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Heating up to 1800 </a:t>
            </a:r>
            <a:r>
              <a:rPr lang="en-US" sz="2400" baseline="30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503900"/>
            <a:ext cx="1526419" cy="20395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2242" t="2112" r="24305" b="6244"/>
          <a:stretch/>
        </p:blipFill>
        <p:spPr>
          <a:xfrm>
            <a:off x="6459237" y="1503900"/>
            <a:ext cx="2088232" cy="2039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06647" y="1002881"/>
            <a:ext cx="310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assembly on a flange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55976" y="989169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 microscope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48074" y="1020805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Sheets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1605" y="6282958"/>
            <a:ext cx="3466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Porosity coefficient – 75%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20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1808956"/>
            <a:ext cx="5041900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43"/>
          <p:cNvSpPr>
            <a:spLocks noChangeArrowheads="1"/>
          </p:cNvSpPr>
          <p:nvPr/>
        </p:nvSpPr>
        <p:spPr bwMode="auto">
          <a:xfrm>
            <a:off x="250825" y="548680"/>
            <a:ext cx="49688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Focal plane silicon multi strip detector  </a:t>
            </a:r>
          </a:p>
        </p:txBody>
      </p:sp>
      <p:sp>
        <p:nvSpPr>
          <p:cNvPr id="10244" name="Rectangle 43"/>
          <p:cNvSpPr>
            <a:spLocks noChangeArrowheads="1"/>
          </p:cNvSpPr>
          <p:nvPr/>
        </p:nvSpPr>
        <p:spPr bwMode="auto">
          <a:xfrm>
            <a:off x="0" y="4645025"/>
            <a:ext cx="54356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ru-RU" sz="2000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– well type</a:t>
            </a:r>
          </a:p>
          <a:p>
            <a:pPr eaLnBrk="1" hangingPunct="1"/>
            <a:r>
              <a:rPr lang="en-US" altLang="ru-RU" sz="2000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the focal strips – 192 (step – 1.25 mm)</a:t>
            </a:r>
          </a:p>
          <a:p>
            <a:pPr eaLnBrk="1" hangingPunct="1"/>
            <a:r>
              <a:rPr lang="en-US" altLang="ru-RU" sz="2000" dirty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the back side strips – 160 (step – 5 mm</a:t>
            </a:r>
            <a:r>
              <a:rPr lang="en-US" altLang="ru-RU" sz="2000" dirty="0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/>
            <a:r>
              <a:rPr lang="en-US" altLang="ru-RU" sz="2000" dirty="0" smtClean="0">
                <a:solidFill>
                  <a:srgbClr val="66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efficiency – more than 90%   </a:t>
            </a:r>
            <a:endParaRPr lang="en-US" altLang="ru-RU" sz="2000" dirty="0">
              <a:solidFill>
                <a:srgbClr val="66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5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3" r="7877" b="16010"/>
          <a:stretch>
            <a:fillRect/>
          </a:stretch>
        </p:blipFill>
        <p:spPr bwMode="auto">
          <a:xfrm>
            <a:off x="5435600" y="1628775"/>
            <a:ext cx="360045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43"/>
          <p:cNvSpPr>
            <a:spLocks noChangeArrowheads="1"/>
          </p:cNvSpPr>
          <p:nvPr/>
        </p:nvSpPr>
        <p:spPr bwMode="auto">
          <a:xfrm>
            <a:off x="5796136" y="428625"/>
            <a:ext cx="28083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TIMEPIX detector 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508104" y="4653136"/>
            <a:ext cx="35638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256</a:t>
            </a:r>
            <a:r>
              <a:rPr lang="en-US" sz="2000" spc="1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256</a:t>
            </a:r>
            <a:r>
              <a:rPr lang="en-US" sz="2000" spc="8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squ</a:t>
            </a:r>
            <a:r>
              <a:rPr lang="en-US" sz="2000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</a:t>
            </a:r>
            <a:r>
              <a:rPr lang="en-US" sz="2000" spc="7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</a:t>
            </a:r>
            <a:r>
              <a:rPr lang="en-US" sz="2000" spc="1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2000" spc="-1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000" spc="8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n-US" sz="2000" spc="7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pit</a:t>
            </a:r>
            <a:r>
              <a:rPr lang="en-US" sz="2000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2000" spc="8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2000" spc="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2000" spc="7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2000" spc="1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2000" spc="-20" dirty="0">
                <a:latin typeface="Symbol" panose="05050102010706020507" pitchFamily="18" charset="2"/>
                <a:ea typeface="Symbol" panose="05050102010706020507" pitchFamily="18" charset="2"/>
                <a:cs typeface="Times New Roman" panose="02020603050405020304" pitchFamily="18" charset="0"/>
              </a:rPr>
              <a:t>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000" spc="8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2000" spc="8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full</a:t>
            </a:r>
            <a:r>
              <a:rPr lang="en-US" sz="2000" spc="8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000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nsitive</a:t>
            </a:r>
            <a:r>
              <a:rPr lang="en-US" sz="2000" spc="8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000" spc="-1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000" spc="7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</a:t>
            </a:r>
            <a:r>
              <a:rPr lang="en-US" sz="2000" spc="1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14</a:t>
            </a:r>
            <a:r>
              <a:rPr lang="en-US" sz="2000" spc="8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000" spc="15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000" spc="15" baseline="30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000" spc="15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Silicon sensor of 300 </a:t>
            </a:r>
            <a:r>
              <a:rPr lang="en-US" sz="2000" spc="15" dirty="0" smtClean="0">
                <a:latin typeface="Symbol" panose="05050102010706020507" pitchFamily="18" charset="2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000" spc="15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 width.</a:t>
            </a:r>
            <a:endParaRPr lang="ru-RU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84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632848" cy="100920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Data acquisition system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Объект 2"/>
          <p:cNvSpPr>
            <a:spLocks noGrp="1"/>
          </p:cNvSpPr>
          <p:nvPr>
            <p:ph sz="quarter" idx="13"/>
          </p:nvPr>
        </p:nvSpPr>
        <p:spPr>
          <a:xfrm>
            <a:off x="28011" y="1593344"/>
            <a:ext cx="8863068" cy="2699752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22 </a:t>
            </a:r>
            <a:r>
              <a:rPr lang="en-US" sz="2800" kern="5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charge-sensitive preamplifier, </a:t>
            </a:r>
            <a:r>
              <a:rPr lang="en-US" sz="2800" kern="5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16 channels.</a:t>
            </a:r>
          </a:p>
          <a:p>
            <a:r>
              <a:rPr lang="en-US" sz="2800" kern="50" dirty="0" smtClean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22 </a:t>
            </a:r>
            <a:r>
              <a:rPr lang="en-US" sz="2800" kern="5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multiplexers-amplifiers </a:t>
            </a:r>
            <a:r>
              <a:rPr lang="en-US" sz="2800" kern="5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designed </a:t>
            </a:r>
            <a:r>
              <a:rPr lang="en-US" sz="2800" kern="5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at FLNR JINR</a:t>
            </a:r>
            <a:r>
              <a:rPr lang="en-US" sz="2800" kern="5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r>
              <a:rPr lang="en-US" sz="2800" kern="50" dirty="0" smtClean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5 digitizers from XIA (PXI standard), 16 channels, 250 MHz, 12-bits.</a:t>
            </a:r>
          </a:p>
          <a:p>
            <a:pPr marL="45720" indent="0">
              <a:buNone/>
            </a:pPr>
            <a:r>
              <a:rPr lang="en-US" sz="2400" kern="5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Energy resolution </a:t>
            </a:r>
            <a:r>
              <a:rPr lang="en-US" sz="2400" dirty="0"/>
              <a:t>~ </a:t>
            </a:r>
            <a:r>
              <a:rPr lang="en-US" sz="2400" kern="5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25 </a:t>
            </a:r>
            <a:r>
              <a:rPr lang="en-US" sz="2400" kern="50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keV</a:t>
            </a:r>
            <a:r>
              <a:rPr lang="en-US" sz="2400" kern="50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ru-RU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4653136"/>
            <a:ext cx="88569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amplification and multiplexing, three outputs from the multiplexer are used: alpha, fragment, and digital channels.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channel includes the information on the source of the input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signal. These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are connected to the XIA multichannel high-speed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digitizers.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0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51520" y="4787614"/>
            <a:ext cx="8712968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PXI chassis with XIA digitizers,</a:t>
            </a:r>
            <a:r>
              <a:rPr kumimoji="0" lang="en-US" altLang="zh-CN" sz="2800" b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NI controller and crate with multiplexors (left photo).</a:t>
            </a:r>
            <a:r>
              <a:rPr kumimoji="0" lang="en-US" altLang="zh-CN" sz="2800" b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E</a:t>
            </a:r>
            <a:r>
              <a:rPr kumimoji="0" lang="en-US" altLang="zh-CN" sz="2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xamples of signals from one strip (right pictures).</a:t>
            </a:r>
            <a:endParaRPr kumimoji="0" lang="en-US" altLang="zh-CN" sz="2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48182"/>
            <a:ext cx="5327453" cy="399559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032" y="624898"/>
            <a:ext cx="3354456" cy="191683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386" y="2709428"/>
            <a:ext cx="3385102" cy="193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3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8977" y="387813"/>
            <a:ext cx="6336704" cy="93610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Energy measurement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221089" y="2132856"/>
            <a:ext cx="8892480" cy="942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Directly: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help of 2 pick-up detectors with 2 pre-amplifiers </a:t>
            </a:r>
            <a:r>
              <a:rPr lang="en-US" sz="2000" kern="5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designed </a:t>
            </a:r>
            <a:r>
              <a:rPr lang="en-US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at </a:t>
            </a:r>
            <a:r>
              <a:rPr lang="en-US" sz="2000" kern="5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FLNR, </a:t>
            </a:r>
            <a:r>
              <a:rPr lang="en-US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JINR</a:t>
            </a:r>
            <a:r>
              <a:rPr lang="en-US" sz="2000" kern="5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221089" y="3347224"/>
            <a:ext cx="8455367" cy="1233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2000" b="1" u="sng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scatterring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beam on gold foil (45</a:t>
            </a:r>
            <a:r>
              <a:rPr lang="en-US" sz="2000" b="1" u="sng" baseline="3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With the aid of 2 </a:t>
            </a:r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MCP detectors, distance -</a:t>
            </a:r>
            <a:r>
              <a:rPr lang="ru-RU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mm work as a Time-of –Flight and 1 latter Silicon detector</a:t>
            </a:r>
            <a:r>
              <a:rPr lang="en-US" sz="2000" kern="5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50" dirty="0" smtClean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work as TKE.</a:t>
            </a:r>
            <a:endParaRPr lang="en-US" sz="2400" kern="50" dirty="0" smtClean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kern="5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563888" y="1350348"/>
            <a:ext cx="19915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" indent="0">
              <a:buNone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TOF method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221089" y="4643368"/>
            <a:ext cx="8311351" cy="136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2000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Electronics:</a:t>
            </a:r>
            <a:r>
              <a:rPr 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(PXI standard)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High-speed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igitizers from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gilent, </a:t>
            </a:r>
            <a:r>
              <a:rPr lang="en-US" sz="2000" kern="5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2000" kern="50" dirty="0" smtClean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5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channels, </a:t>
            </a:r>
            <a:r>
              <a:rPr lang="en-US" sz="2000" kern="50" dirty="0" smtClean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 GHz, 10-bits</a:t>
            </a:r>
            <a:r>
              <a:rPr lang="en-US" sz="2000" kern="5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2000" kern="50" dirty="0" smtClean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kern="5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sz="2000" kern="50" dirty="0" smtClean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kern="5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TDC from </a:t>
            </a:r>
            <a:r>
              <a:rPr lang="en-US" sz="2000" kern="5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sz="2000" kern="5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gilent, 5 </a:t>
            </a:r>
            <a:r>
              <a:rPr lang="en-US" sz="2000" kern="50" dirty="0" err="1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ps</a:t>
            </a:r>
            <a:r>
              <a:rPr lang="en-US" sz="2000" kern="5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resolution, 12 channels.</a:t>
            </a:r>
          </a:p>
          <a:p>
            <a:endParaRPr lang="en-US" sz="2400" kern="50" dirty="0" smtClean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2400" kern="5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09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LOGO_12_11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0"/>
            <a:ext cx="118745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34799" y="1340768"/>
            <a:ext cx="4448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First test experiments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619672" y="2320319"/>
            <a:ext cx="6078908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baseline="30000" dirty="0" smtClean="0"/>
              <a:t>40</a:t>
            </a:r>
            <a:r>
              <a:rPr lang="en-US" sz="2800" b="1" dirty="0" smtClean="0"/>
              <a:t>Ar+</a:t>
            </a:r>
            <a:r>
              <a:rPr lang="en-US" sz="2800" b="1" baseline="30000" dirty="0" smtClean="0"/>
              <a:t>144</a:t>
            </a:r>
            <a:r>
              <a:rPr lang="en-US" sz="2800" b="1" dirty="0" smtClean="0"/>
              <a:t>Sm -&gt; Hg, </a:t>
            </a:r>
            <a:r>
              <a:rPr lang="en-US" sz="2800" b="1" dirty="0" err="1" smtClean="0"/>
              <a:t>E</a:t>
            </a:r>
            <a:r>
              <a:rPr lang="en-US" sz="2800" b="1" baseline="-25000" dirty="0" err="1" smtClean="0"/>
              <a:t>beam</a:t>
            </a:r>
            <a:r>
              <a:rPr lang="en-US" sz="2800" b="1" dirty="0" smtClean="0"/>
              <a:t> = 5-7 MeV/n</a:t>
            </a:r>
          </a:p>
          <a:p>
            <a:endParaRPr lang="en-US" sz="2800" b="1" dirty="0" smtClean="0"/>
          </a:p>
          <a:p>
            <a:r>
              <a:rPr lang="en-US" sz="2800" b="1" baseline="30000" dirty="0" smtClean="0"/>
              <a:t>40</a:t>
            </a:r>
            <a:r>
              <a:rPr lang="en-US" sz="2800" b="1" dirty="0" smtClean="0"/>
              <a:t>Ar+</a:t>
            </a:r>
            <a:r>
              <a:rPr lang="en-US" sz="2800" b="1" baseline="30000" dirty="0" smtClean="0"/>
              <a:t>166</a:t>
            </a:r>
            <a:r>
              <a:rPr lang="en-US" sz="2800" b="1" dirty="0" smtClean="0"/>
              <a:t>Er -&gt; </a:t>
            </a:r>
            <a:r>
              <a:rPr lang="en-US" sz="2800" b="1" dirty="0" err="1" smtClean="0"/>
              <a:t>Rn</a:t>
            </a:r>
            <a:r>
              <a:rPr lang="en-US" sz="2800" b="1" dirty="0" smtClean="0"/>
              <a:t>, </a:t>
            </a:r>
            <a:r>
              <a:rPr lang="en-US" sz="2800" b="1" dirty="0" err="1"/>
              <a:t>E</a:t>
            </a:r>
            <a:r>
              <a:rPr lang="en-US" sz="2800" b="1" baseline="-25000" dirty="0" err="1"/>
              <a:t>beam</a:t>
            </a:r>
            <a:r>
              <a:rPr lang="en-US" sz="2800" b="1" dirty="0"/>
              <a:t> = 5-7 </a:t>
            </a:r>
            <a:r>
              <a:rPr lang="en-US" sz="2800" b="1" dirty="0" smtClean="0"/>
              <a:t>MeV/n</a:t>
            </a:r>
          </a:p>
          <a:p>
            <a:endParaRPr lang="en-US" sz="2800" b="1" dirty="0"/>
          </a:p>
          <a:p>
            <a:r>
              <a:rPr lang="en-US" sz="2800" b="1" baseline="30000" dirty="0" smtClean="0"/>
              <a:t>40</a:t>
            </a:r>
            <a:r>
              <a:rPr lang="en-US" sz="2800" b="1" dirty="0" smtClean="0"/>
              <a:t>Ar</a:t>
            </a:r>
            <a:r>
              <a:rPr lang="en-US" sz="2800" b="1" baseline="30000" dirty="0" smtClean="0"/>
              <a:t>5+</a:t>
            </a:r>
            <a:r>
              <a:rPr lang="en-US" sz="2800" b="1" dirty="0" smtClean="0"/>
              <a:t>, current ~ 100 </a:t>
            </a:r>
            <a:r>
              <a:rPr lang="en-US" sz="2800" b="1" dirty="0" err="1" smtClean="0"/>
              <a:t>pnA</a:t>
            </a:r>
            <a:r>
              <a:rPr lang="en-US" sz="2800" b="1" dirty="0" smtClean="0"/>
              <a:t> </a:t>
            </a:r>
            <a:endParaRPr lang="en-US" sz="2800" b="1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6975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LOGO_12_11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0"/>
            <a:ext cx="118745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601444"/>
              </p:ext>
            </p:extLst>
          </p:nvPr>
        </p:nvGraphicFramePr>
        <p:xfrm>
          <a:off x="391758" y="714499"/>
          <a:ext cx="8212690" cy="573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1" name="Graph" r:id="rId4" imgW="4153680" imgH="2901600" progId="Origin50.Graph">
                  <p:embed/>
                </p:oleObj>
              </mc:Choice>
              <mc:Fallback>
                <p:oleObj name="Graph" r:id="rId4" imgW="415368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1758" y="714499"/>
                        <a:ext cx="8212690" cy="5738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724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52536" y="28768"/>
            <a:ext cx="9396536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Elements obtained in </a:t>
            </a:r>
            <a:r>
              <a:rPr lang="en-US" dirty="0" err="1" smtClean="0"/>
              <a:t>Dubna</a:t>
            </a:r>
            <a:r>
              <a:rPr lang="en-US" dirty="0" smtClean="0"/>
              <a:t> first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71433"/>
            <a:ext cx="4730369" cy="10081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536" y="1340768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+ 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243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Am→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261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Lr*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Lr + 5n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3284984"/>
            <a:ext cx="532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249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Cf+ 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264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Db*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260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 + 4n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4058936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249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Cf + 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263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 + 4n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4653136"/>
            <a:ext cx="61926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Cn…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Mc,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be continued…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17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LOGO_12_11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0"/>
            <a:ext cx="118745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009473"/>
              </p:ext>
            </p:extLst>
          </p:nvPr>
        </p:nvGraphicFramePr>
        <p:xfrm>
          <a:off x="347006" y="604283"/>
          <a:ext cx="8473466" cy="5921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" name="Graph" r:id="rId4" imgW="4153680" imgH="2901600" progId="Origin50.Graph">
                  <p:embed/>
                </p:oleObj>
              </mc:Choice>
              <mc:Fallback>
                <p:oleObj name="Graph" r:id="rId4" imgW="415368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7006" y="604283"/>
                        <a:ext cx="8473466" cy="59210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697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Прямоугольник 3"/>
          <p:cNvSpPr>
            <a:spLocks noChangeArrowheads="1"/>
          </p:cNvSpPr>
          <p:nvPr/>
        </p:nvSpPr>
        <p:spPr bwMode="auto">
          <a:xfrm>
            <a:off x="2771800" y="404664"/>
            <a:ext cx="35092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800" baseline="30000" dirty="0">
                <a:solidFill>
                  <a:srgbClr val="002060"/>
                </a:solidFill>
              </a:rPr>
              <a:t>40</a:t>
            </a:r>
            <a:r>
              <a:rPr lang="en-US" altLang="ru-RU" sz="2800" dirty="0">
                <a:solidFill>
                  <a:srgbClr val="002060"/>
                </a:solidFill>
              </a:rPr>
              <a:t>Ar+</a:t>
            </a:r>
            <a:r>
              <a:rPr lang="en-US" altLang="ru-RU" sz="2800" baseline="30000" dirty="0">
                <a:solidFill>
                  <a:srgbClr val="002060"/>
                </a:solidFill>
              </a:rPr>
              <a:t>144</a:t>
            </a:r>
            <a:r>
              <a:rPr lang="en-US" altLang="ru-RU" sz="2800" dirty="0">
                <a:solidFill>
                  <a:srgbClr val="002060"/>
                </a:solidFill>
              </a:rPr>
              <a:t>Sm→</a:t>
            </a:r>
            <a:r>
              <a:rPr lang="en-US" altLang="ru-RU" sz="2800" baseline="30000" dirty="0">
                <a:solidFill>
                  <a:srgbClr val="002060"/>
                </a:solidFill>
              </a:rPr>
              <a:t>184-xn</a:t>
            </a:r>
            <a:r>
              <a:rPr lang="en-US" altLang="ru-RU" sz="2800" dirty="0">
                <a:solidFill>
                  <a:srgbClr val="002060"/>
                </a:solidFill>
              </a:rPr>
              <a:t>Hg</a:t>
            </a:r>
            <a:endParaRPr lang="ru-RU" altLang="ru-RU" sz="2800" dirty="0">
              <a:solidFill>
                <a:srgbClr val="002060"/>
              </a:solidFill>
            </a:endParaRPr>
          </a:p>
        </p:txBody>
      </p:sp>
      <p:graphicFrame>
        <p:nvGraphicFramePr>
          <p:cNvPr id="19460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884218"/>
              </p:ext>
            </p:extLst>
          </p:nvPr>
        </p:nvGraphicFramePr>
        <p:xfrm>
          <a:off x="469900" y="765175"/>
          <a:ext cx="7874000" cy="550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2" name="Graph" r:id="rId3" imgW="4153680" imgH="2901600" progId="Origin50.Graph">
                  <p:embed/>
                </p:oleObj>
              </mc:Choice>
              <mc:Fallback>
                <p:oleObj name="Graph" r:id="rId3" imgW="4153680" imgH="29016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" y="765175"/>
                        <a:ext cx="7874000" cy="550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155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Прямоугольник 4"/>
          <p:cNvSpPr>
            <a:spLocks noChangeArrowheads="1"/>
          </p:cNvSpPr>
          <p:nvPr/>
        </p:nvSpPr>
        <p:spPr bwMode="auto">
          <a:xfrm>
            <a:off x="2915816" y="404664"/>
            <a:ext cx="33297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800" baseline="30000" dirty="0">
                <a:solidFill>
                  <a:srgbClr val="002060"/>
                </a:solidFill>
              </a:rPr>
              <a:t>40</a:t>
            </a:r>
            <a:r>
              <a:rPr lang="en-US" altLang="ru-RU" sz="2800" dirty="0">
                <a:solidFill>
                  <a:srgbClr val="002060"/>
                </a:solidFill>
              </a:rPr>
              <a:t>Ar+</a:t>
            </a:r>
            <a:r>
              <a:rPr lang="en-US" altLang="ru-RU" sz="2800" baseline="30000" dirty="0">
                <a:solidFill>
                  <a:srgbClr val="002060"/>
                </a:solidFill>
              </a:rPr>
              <a:t>166</a:t>
            </a:r>
            <a:r>
              <a:rPr lang="en-US" altLang="ru-RU" sz="2800" dirty="0">
                <a:solidFill>
                  <a:srgbClr val="002060"/>
                </a:solidFill>
              </a:rPr>
              <a:t>Er→</a:t>
            </a:r>
            <a:r>
              <a:rPr lang="en-US" altLang="ru-RU" sz="2800" baseline="30000" dirty="0">
                <a:solidFill>
                  <a:srgbClr val="002060"/>
                </a:solidFill>
              </a:rPr>
              <a:t>166-xn</a:t>
            </a:r>
            <a:r>
              <a:rPr lang="en-US" altLang="ru-RU" sz="2800" dirty="0">
                <a:solidFill>
                  <a:srgbClr val="002060"/>
                </a:solidFill>
              </a:rPr>
              <a:t>Rn</a:t>
            </a:r>
            <a:endParaRPr lang="ru-RU" altLang="ru-RU" sz="2800" dirty="0">
              <a:solidFill>
                <a:srgbClr val="002060"/>
              </a:solidFill>
            </a:endParaRPr>
          </a:p>
        </p:txBody>
      </p:sp>
      <p:graphicFrame>
        <p:nvGraphicFramePr>
          <p:cNvPr id="20483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553264"/>
              </p:ext>
            </p:extLst>
          </p:nvPr>
        </p:nvGraphicFramePr>
        <p:xfrm>
          <a:off x="685800" y="765175"/>
          <a:ext cx="7772400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75" name="Graph" r:id="rId3" imgW="4153680" imgH="2901600" progId="Origin50.Graph">
                  <p:embed/>
                </p:oleObj>
              </mc:Choice>
              <mc:Fallback>
                <p:oleObj name="Graph" r:id="rId3" imgW="4153680" imgH="2901600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765175"/>
                        <a:ext cx="7772400" cy="543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691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6" name="Объект 3"/>
          <p:cNvGraphicFramePr>
            <a:graphicFrameLocks noChangeAspect="1"/>
          </p:cNvGraphicFramePr>
          <p:nvPr/>
        </p:nvGraphicFramePr>
        <p:xfrm>
          <a:off x="-34925" y="476250"/>
          <a:ext cx="5254625" cy="367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4" name="Graph" r:id="rId3" imgW="4153814" imgH="2901696" progId="Origin50.Graph">
                  <p:embed/>
                </p:oleObj>
              </mc:Choice>
              <mc:Fallback>
                <p:oleObj name="Graph" r:id="rId3" imgW="4153814" imgH="2901696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4925" y="476250"/>
                        <a:ext cx="5254625" cy="367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Объект 4"/>
          <p:cNvGraphicFramePr>
            <a:graphicFrameLocks noChangeAspect="1"/>
          </p:cNvGraphicFramePr>
          <p:nvPr/>
        </p:nvGraphicFramePr>
        <p:xfrm>
          <a:off x="4040188" y="3335338"/>
          <a:ext cx="5080000" cy="354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25" name="Graph" r:id="rId5" imgW="4153814" imgH="2901696" progId="Origin50.Graph">
                  <p:embed/>
                </p:oleObj>
              </mc:Choice>
              <mc:Fallback>
                <p:oleObj name="Graph" r:id="rId5" imgW="4153814" imgH="2901696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0188" y="3335338"/>
                        <a:ext cx="5080000" cy="354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Заголовок 1"/>
          <p:cNvSpPr>
            <a:spLocks noGrp="1"/>
          </p:cNvSpPr>
          <p:nvPr>
            <p:ph type="title"/>
          </p:nvPr>
        </p:nvSpPr>
        <p:spPr>
          <a:xfrm>
            <a:off x="1258888" y="115888"/>
            <a:ext cx="7633592" cy="57626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ru-RU" sz="2400" dirty="0" smtClean="0">
                <a:solidFill>
                  <a:srgbClr val="007434"/>
                </a:solidFill>
              </a:rPr>
              <a:t>Theoretical calculations, </a:t>
            </a:r>
            <a:r>
              <a:rPr lang="en-US" altLang="ru-RU" sz="2400" dirty="0">
                <a:solidFill>
                  <a:srgbClr val="007434"/>
                </a:solidFill>
              </a:rPr>
              <a:t>coupling  channel model</a:t>
            </a:r>
            <a:endParaRPr lang="ru-RU" altLang="ru-RU" sz="2400" dirty="0" smtClean="0">
              <a:solidFill>
                <a:srgbClr val="0074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0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781300"/>
            <a:ext cx="3600450" cy="3644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"/>
          <p:cNvSpPr>
            <a:spLocks noChangeArrowheads="1"/>
          </p:cNvSpPr>
          <p:nvPr/>
        </p:nvSpPr>
        <p:spPr bwMode="auto">
          <a:xfrm>
            <a:off x="0" y="188913"/>
            <a:ext cx="9144000" cy="64611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marL="342900" indent="-342900" algn="ctr">
              <a:defRPr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itchFamily="18" charset="0"/>
              </a:rPr>
              <a:t>Multi nucleon transfer reactions </a:t>
            </a:r>
          </a:p>
        </p:txBody>
      </p:sp>
      <p:sp>
        <p:nvSpPr>
          <p:cNvPr id="5" name="Rectangle 21"/>
          <p:cNvSpPr>
            <a:spLocks noChangeArrowheads="1"/>
          </p:cNvSpPr>
          <p:nvPr/>
        </p:nvSpPr>
        <p:spPr bwMode="auto">
          <a:xfrm>
            <a:off x="0" y="1558925"/>
            <a:ext cx="3624263" cy="83026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cs typeface="Times New Roman" pitchFamily="18" charset="0"/>
              </a:rPr>
              <a:t>Calculation for </a:t>
            </a:r>
            <a:r>
              <a:rPr lang="en-US" sz="2400" baseline="30000" dirty="0">
                <a:solidFill>
                  <a:schemeClr val="accent2">
                    <a:lumMod val="50000"/>
                  </a:schemeClr>
                </a:solidFill>
                <a:latin typeface="+mj-lt"/>
                <a:cs typeface="Times New Roman" pitchFamily="18" charset="0"/>
              </a:rPr>
              <a:t>48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cs typeface="Times New Roman" pitchFamily="18" charset="0"/>
              </a:rPr>
              <a:t>Ca+</a:t>
            </a:r>
            <a:r>
              <a:rPr lang="en-US" sz="2400" baseline="30000" dirty="0">
                <a:solidFill>
                  <a:schemeClr val="accent2">
                    <a:lumMod val="50000"/>
                  </a:schemeClr>
                </a:solidFill>
                <a:latin typeface="+mj-lt"/>
                <a:cs typeface="Times New Roman" pitchFamily="18" charset="0"/>
              </a:rPr>
              <a:t>232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cs typeface="Times New Roman" pitchFamily="18" charset="0"/>
              </a:rPr>
              <a:t>Th </a:t>
            </a:r>
          </a:p>
          <a:p>
            <a:pPr algn="ctr">
              <a:defRPr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cs typeface="Times New Roman" pitchFamily="18" charset="0"/>
              </a:rPr>
              <a:t>at the energy 370 MeV </a:t>
            </a: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4247356" y="1071036"/>
            <a:ext cx="4537075" cy="2308324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The composite target </a:t>
            </a:r>
            <a:r>
              <a:rPr lang="en-US" baseline="30000" dirty="0"/>
              <a:t>232</a:t>
            </a:r>
            <a:r>
              <a:rPr lang="en-US" dirty="0"/>
              <a:t>Th was used in the </a:t>
            </a:r>
            <a:r>
              <a:rPr lang="en-US" dirty="0" smtClean="0"/>
              <a:t>experiments. </a:t>
            </a:r>
            <a:r>
              <a:rPr lang="en-US" dirty="0"/>
              <a:t>An alcohol solution of thorium nitrate was deposited into flexible graphite (thickness = 0.6 mm) and annealed at the temperature 1900°C. Finally target as ThO</a:t>
            </a:r>
            <a:r>
              <a:rPr lang="en-US" baseline="-25000" dirty="0"/>
              <a:t>2</a:t>
            </a:r>
            <a:r>
              <a:rPr lang="en-US" dirty="0"/>
              <a:t> was made and bombarded by beam of </a:t>
            </a:r>
            <a:r>
              <a:rPr lang="en-US" baseline="30000" dirty="0"/>
              <a:t>48</a:t>
            </a:r>
            <a:r>
              <a:rPr lang="en-US" dirty="0"/>
              <a:t>Ca with energy </a:t>
            </a:r>
            <a:r>
              <a:rPr lang="en-US" dirty="0" err="1"/>
              <a:t>Ebeam</a:t>
            </a:r>
            <a:r>
              <a:rPr lang="en-US" dirty="0"/>
              <a:t> = 7.3 </a:t>
            </a:r>
            <a:r>
              <a:rPr lang="en-US" dirty="0" smtClean="0"/>
              <a:t>MeV/</a:t>
            </a:r>
            <a:r>
              <a:rPr lang="en-US" dirty="0" err="1" smtClean="0"/>
              <a:t>nucl</a:t>
            </a:r>
            <a:r>
              <a:rPr lang="en-US" dirty="0" smtClean="0"/>
              <a:t>.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20" y="4544243"/>
            <a:ext cx="1709738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5219700" y="3615372"/>
            <a:ext cx="2592388" cy="83026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Composed target</a:t>
            </a:r>
          </a:p>
          <a:p>
            <a:pPr>
              <a:defRPr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aseline="300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232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 + graphite</a:t>
            </a:r>
          </a:p>
        </p:txBody>
      </p:sp>
    </p:spTree>
    <p:extLst>
      <p:ext uri="{BB962C8B-B14F-4D97-AF65-F5344CB8AC3E}">
        <p14:creationId xmlns:p14="http://schemas.microsoft.com/office/powerpoint/2010/main" val="22573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1"/>
          <p:cNvSpPr>
            <a:spLocks noGrp="1"/>
          </p:cNvSpPr>
          <p:nvPr>
            <p:ph type="title"/>
          </p:nvPr>
        </p:nvSpPr>
        <p:spPr>
          <a:xfrm>
            <a:off x="125434" y="260648"/>
            <a:ext cx="8856984" cy="1368152"/>
          </a:xfrm>
        </p:spPr>
        <p:txBody>
          <a:bodyPr/>
          <a:lstStyle/>
          <a:p>
            <a:pPr marL="0" indent="0" algn="ctr" eaLnBrk="1" hangingPunct="1">
              <a:buNone/>
              <a:defRPr/>
            </a:pPr>
            <a:r>
              <a:rPr lang="en-US" sz="2800" b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experiments on production of Rn and Hg isotopes in the multi nucleon transfer reactions by using the TIMEPIX detector</a:t>
            </a:r>
            <a:endParaRPr lang="ru-RU" sz="2800" b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5517232"/>
            <a:ext cx="81760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-Roman"/>
              </a:rPr>
              <a:t>This camera operates as an active nuclear emulsion enabling the </a:t>
            </a:r>
            <a:r>
              <a:rPr lang="en-US" sz="2000" dirty="0" smtClean="0">
                <a:latin typeface="Times-Roman"/>
              </a:rPr>
              <a:t>detection of </a:t>
            </a:r>
            <a:r>
              <a:rPr lang="en-US" sz="2000" dirty="0">
                <a:latin typeface="Times-Roman"/>
              </a:rPr>
              <a:t>heavy charged particles, such as fission fragments, and </a:t>
            </a:r>
            <a:r>
              <a:rPr lang="en-US" sz="2000" i="1" dirty="0">
                <a:latin typeface="MTMI"/>
              </a:rPr>
              <a:t>α</a:t>
            </a:r>
            <a:r>
              <a:rPr lang="en-US" sz="2000" dirty="0">
                <a:latin typeface="Times-Roman"/>
              </a:rPr>
              <a:t>-particles, </a:t>
            </a:r>
            <a:r>
              <a:rPr lang="en-US" sz="2000" i="1" dirty="0">
                <a:latin typeface="MTMI"/>
              </a:rPr>
              <a:t>β</a:t>
            </a:r>
            <a:r>
              <a:rPr lang="en-US" sz="2000" dirty="0">
                <a:latin typeface="Times-Roman"/>
              </a:rPr>
              <a:t>-particles, </a:t>
            </a:r>
            <a:r>
              <a:rPr lang="en-US" sz="2000" dirty="0" smtClean="0">
                <a:latin typeface="Times-Roman"/>
              </a:rPr>
              <a:t>X and </a:t>
            </a:r>
            <a:r>
              <a:rPr lang="en-US" sz="2000" i="1" dirty="0" smtClean="0">
                <a:latin typeface="MTMI"/>
              </a:rPr>
              <a:t>γ </a:t>
            </a:r>
            <a:r>
              <a:rPr lang="en-US" sz="2000" dirty="0">
                <a:latin typeface="Times-Roman"/>
              </a:rPr>
              <a:t>-rays in a wide linear dynamic range.</a:t>
            </a:r>
            <a:endParaRPr lang="ru-RU" sz="2000" dirty="0"/>
          </a:p>
        </p:txBody>
      </p:sp>
      <p:pic>
        <p:nvPicPr>
          <p:cNvPr id="4" name="Picture 2" descr="medipix2-us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28800"/>
            <a:ext cx="6541497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0961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332656"/>
            <a:ext cx="8712968" cy="720080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 err="1" smtClean="0"/>
              <a:t>Timepix</a:t>
            </a:r>
            <a:r>
              <a:rPr lang="en-US" sz="3600" dirty="0" smtClean="0"/>
              <a:t>: HCP’s: </a:t>
            </a:r>
            <a:r>
              <a:rPr lang="en-US" sz="3600" dirty="0" smtClean="0">
                <a:latin typeface="Symbol" pitchFamily="18" charset="2"/>
              </a:rPr>
              <a:t>a</a:t>
            </a:r>
            <a:r>
              <a:rPr lang="en-US" sz="3600" dirty="0" smtClean="0"/>
              <a:t>’s, fission fragments</a:t>
            </a:r>
            <a:endParaRPr 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173" y="1340768"/>
            <a:ext cx="6451054" cy="526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3460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92150"/>
            <a:ext cx="8261350" cy="549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477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874713"/>
            <a:ext cx="3054350" cy="285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25" y="784225"/>
            <a:ext cx="3121025" cy="289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4005263"/>
            <a:ext cx="3086100" cy="259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759200"/>
            <a:ext cx="3043238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Заголовок 1"/>
          <p:cNvSpPr txBox="1">
            <a:spLocks/>
          </p:cNvSpPr>
          <p:nvPr/>
        </p:nvSpPr>
        <p:spPr bwMode="auto">
          <a:xfrm>
            <a:off x="2195513" y="185738"/>
            <a:ext cx="43211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80000"/>
              </a:lnSpc>
              <a:defRPr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charset="0"/>
              </a:rPr>
              <a:t>Radon isotopes</a:t>
            </a:r>
            <a:endParaRPr lang="ru-RU" sz="3600" b="1" dirty="0">
              <a:solidFill>
                <a:schemeClr val="accent6">
                  <a:lumMod val="75000"/>
                </a:schemeClr>
              </a:solidFill>
              <a:latin typeface="+mj-lt"/>
              <a:cs typeface="Arial" charset="0"/>
            </a:endParaRPr>
          </a:p>
        </p:txBody>
      </p:sp>
      <p:sp>
        <p:nvSpPr>
          <p:cNvPr id="21511" name="Заголовок 1"/>
          <p:cNvSpPr txBox="1">
            <a:spLocks/>
          </p:cNvSpPr>
          <p:nvPr/>
        </p:nvSpPr>
        <p:spPr bwMode="auto">
          <a:xfrm>
            <a:off x="236538" y="3113088"/>
            <a:ext cx="1176337" cy="576262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3100" b="1" baseline="30000">
                <a:solidFill>
                  <a:srgbClr val="002060"/>
                </a:solidFill>
              </a:rPr>
              <a:t>229</a:t>
            </a:r>
            <a:r>
              <a:rPr lang="en-US" altLang="ru-RU" sz="3100" b="1">
                <a:solidFill>
                  <a:srgbClr val="002060"/>
                </a:solidFill>
              </a:rPr>
              <a:t>Rn</a:t>
            </a:r>
            <a:endParaRPr lang="ru-RU" altLang="ru-RU" sz="3100" b="1">
              <a:solidFill>
                <a:srgbClr val="002060"/>
              </a:solidFill>
            </a:endParaRPr>
          </a:p>
        </p:txBody>
      </p:sp>
      <p:sp>
        <p:nvSpPr>
          <p:cNvPr id="21512" name="Заголовок 1"/>
          <p:cNvSpPr txBox="1">
            <a:spLocks/>
          </p:cNvSpPr>
          <p:nvPr/>
        </p:nvSpPr>
        <p:spPr bwMode="auto">
          <a:xfrm>
            <a:off x="227013" y="6034088"/>
            <a:ext cx="1176337" cy="576262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3100" b="1" baseline="30000">
                <a:solidFill>
                  <a:srgbClr val="002060"/>
                </a:solidFill>
              </a:rPr>
              <a:t>231</a:t>
            </a:r>
            <a:r>
              <a:rPr lang="en-US" altLang="ru-RU" sz="3100" b="1">
                <a:solidFill>
                  <a:srgbClr val="002060"/>
                </a:solidFill>
              </a:rPr>
              <a:t>Rn</a:t>
            </a:r>
            <a:endParaRPr lang="ru-RU" altLang="ru-RU" sz="3100" b="1">
              <a:solidFill>
                <a:srgbClr val="002060"/>
              </a:solidFill>
            </a:endParaRPr>
          </a:p>
        </p:txBody>
      </p:sp>
      <p:sp>
        <p:nvSpPr>
          <p:cNvPr id="21513" name="Заголовок 1"/>
          <p:cNvSpPr txBox="1">
            <a:spLocks/>
          </p:cNvSpPr>
          <p:nvPr/>
        </p:nvSpPr>
        <p:spPr bwMode="auto">
          <a:xfrm>
            <a:off x="4475163" y="6037263"/>
            <a:ext cx="1176337" cy="576262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3100" b="1" baseline="30000">
                <a:solidFill>
                  <a:srgbClr val="002060"/>
                </a:solidFill>
              </a:rPr>
              <a:t>232</a:t>
            </a:r>
            <a:r>
              <a:rPr lang="en-US" altLang="ru-RU" sz="3100" b="1">
                <a:solidFill>
                  <a:srgbClr val="002060"/>
                </a:solidFill>
              </a:rPr>
              <a:t>Rn</a:t>
            </a:r>
            <a:endParaRPr lang="ru-RU" altLang="ru-RU" sz="3100" b="1">
              <a:solidFill>
                <a:srgbClr val="002060"/>
              </a:solidFill>
            </a:endParaRPr>
          </a:p>
        </p:txBody>
      </p:sp>
      <p:sp>
        <p:nvSpPr>
          <p:cNvPr id="21514" name="Заголовок 1"/>
          <p:cNvSpPr txBox="1">
            <a:spLocks/>
          </p:cNvSpPr>
          <p:nvPr/>
        </p:nvSpPr>
        <p:spPr bwMode="auto">
          <a:xfrm>
            <a:off x="4475163" y="3084513"/>
            <a:ext cx="1176337" cy="576262"/>
          </a:xfrm>
          <a:prstGeom prst="rect">
            <a:avLst/>
          </a:prstGeom>
          <a:gradFill rotWithShape="0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ru-RU" sz="3100" b="1" baseline="30000">
                <a:solidFill>
                  <a:srgbClr val="002060"/>
                </a:solidFill>
              </a:rPr>
              <a:t>230</a:t>
            </a:r>
            <a:r>
              <a:rPr lang="en-US" altLang="ru-RU" sz="3100" b="1">
                <a:solidFill>
                  <a:srgbClr val="002060"/>
                </a:solidFill>
              </a:rPr>
              <a:t>Rn</a:t>
            </a:r>
            <a:endParaRPr lang="ru-RU" altLang="ru-RU" sz="31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576" y="2564904"/>
            <a:ext cx="7920880" cy="1152128"/>
          </a:xfrm>
        </p:spPr>
        <p:txBody>
          <a:bodyPr/>
          <a:lstStyle/>
          <a:p>
            <a:pPr marL="0" indent="0">
              <a:buNone/>
            </a:pPr>
            <a:r>
              <a:rPr lang="en-US" sz="5400" dirty="0" smtClean="0"/>
              <a:t>Thank you for attention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204828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05800"/>
            <a:ext cx="91440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FLNR basic installations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" y="1340768"/>
            <a:ext cx="4258359" cy="21538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89" y="1340768"/>
            <a:ext cx="4032707" cy="21538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" y="4100541"/>
            <a:ext cx="4193529" cy="257590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933056"/>
            <a:ext cx="3816424" cy="27433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52342" y="81965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U-400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624228" y="75220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U-400M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657139" y="361350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DC-280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6804248" y="352916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IC-100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545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" y="836712"/>
            <a:ext cx="9144000" cy="55847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9464" y="67271"/>
            <a:ext cx="4176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Arial Black" panose="020B0A04020102020204" pitchFamily="34" charset="0"/>
              </a:rPr>
              <a:t>Special view</a:t>
            </a:r>
            <a:endParaRPr lang="ru-RU" sz="4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10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08719"/>
            <a:ext cx="9143999" cy="56296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5576" y="3723536"/>
            <a:ext cx="1440160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Stable elements</a:t>
            </a:r>
          </a:p>
          <a:p>
            <a:r>
              <a:rPr lang="en-US" dirty="0" smtClean="0"/>
              <a:t>(Continent)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248940" y="2935977"/>
            <a:ext cx="1656184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Transuranium</a:t>
            </a:r>
            <a:r>
              <a:rPr lang="en-US" dirty="0" smtClean="0"/>
              <a:t> el. (Peninsula)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885288" y="3212976"/>
            <a:ext cx="1440160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Super Heavy el.</a:t>
            </a:r>
          </a:p>
          <a:p>
            <a:r>
              <a:rPr lang="en-US" dirty="0" smtClean="0"/>
              <a:t>(Island)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751796" y="2060848"/>
            <a:ext cx="1836204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Cold fusion reactions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5220072" y="1414516"/>
            <a:ext cx="1836204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Hot fusion reactions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1691680" y="139278"/>
            <a:ext cx="70567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Algerian" panose="04020705040A02060702" pitchFamily="82" charset="0"/>
              </a:rPr>
              <a:t>The stability map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57875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LOGO_12_11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0"/>
            <a:ext cx="118745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547865" y="1323372"/>
            <a:ext cx="8064896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600" b="1" dirty="0" smtClean="0">
                <a:solidFill>
                  <a:srgbClr val="FF0000"/>
                </a:solidFill>
                <a:latin typeface="Book Antiqua" pitchFamily="18" charset="0"/>
              </a:rPr>
              <a:t>M</a:t>
            </a:r>
            <a:r>
              <a:rPr lang="en-US" sz="3600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ass</a:t>
            </a:r>
            <a:r>
              <a:rPr lang="en-US" sz="3600" dirty="0" smtClean="0">
                <a:solidFill>
                  <a:srgbClr val="660033"/>
                </a:solidFill>
                <a:latin typeface="Book Antiqua" pitchFamily="18" charset="0"/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latin typeface="Book Antiqua" pitchFamily="18" charset="0"/>
              </a:rPr>
              <a:t>A</a:t>
            </a:r>
            <a:r>
              <a:rPr lang="en-US" sz="3600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nalyzer</a:t>
            </a:r>
            <a:r>
              <a:rPr lang="en-US" sz="3600" dirty="0" smtClean="0">
                <a:solidFill>
                  <a:srgbClr val="660033"/>
                </a:solidFill>
                <a:latin typeface="Book Antiqua" pitchFamily="18" charset="0"/>
              </a:rPr>
              <a:t> </a:t>
            </a:r>
            <a:r>
              <a:rPr lang="en-US" sz="3600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of</a:t>
            </a:r>
            <a:r>
              <a:rPr lang="en-US" sz="3600" dirty="0" smtClean="0">
                <a:solidFill>
                  <a:srgbClr val="660033"/>
                </a:solidFill>
                <a:latin typeface="Book Antiqua" pitchFamily="18" charset="0"/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latin typeface="Book Antiqua" pitchFamily="18" charset="0"/>
              </a:rPr>
              <a:t>S</a:t>
            </a:r>
            <a:r>
              <a:rPr lang="en-US" sz="3600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uper</a:t>
            </a:r>
            <a:r>
              <a:rPr lang="en-US" sz="3600" dirty="0" smtClean="0">
                <a:solidFill>
                  <a:srgbClr val="660033"/>
                </a:solidFill>
                <a:latin typeface="Book Antiqua" pitchFamily="18" charset="0"/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latin typeface="Book Antiqua" pitchFamily="18" charset="0"/>
              </a:rPr>
              <a:t>H</a:t>
            </a:r>
            <a:r>
              <a:rPr lang="en-US" sz="3600" dirty="0" smtClean="0">
                <a:solidFill>
                  <a:schemeClr val="accent6">
                    <a:lumMod val="50000"/>
                  </a:schemeClr>
                </a:solidFill>
                <a:latin typeface="Book Antiqua" pitchFamily="18" charset="0"/>
              </a:rPr>
              <a:t>eavy</a:t>
            </a:r>
            <a:r>
              <a:rPr lang="en-US" sz="3600" dirty="0" smtClean="0">
                <a:solidFill>
                  <a:srgbClr val="660033"/>
                </a:solidFill>
                <a:latin typeface="Book Antiqua" pitchFamily="18" charset="0"/>
              </a:rPr>
              <a:t> </a:t>
            </a:r>
            <a:r>
              <a:rPr lang="en-US" sz="3600" b="1" dirty="0" smtClean="0">
                <a:solidFill>
                  <a:srgbClr val="FF0000"/>
                </a:solidFill>
                <a:latin typeface="Book Antiqua" pitchFamily="18" charset="0"/>
              </a:rPr>
              <a:t>A</a:t>
            </a:r>
            <a:r>
              <a:rPr lang="en-US" sz="3600" dirty="0" smtClean="0">
                <a:solidFill>
                  <a:srgbClr val="660033"/>
                </a:solidFill>
                <a:latin typeface="Book Antiqua" pitchFamily="18" charset="0"/>
              </a:rPr>
              <a:t>toms</a:t>
            </a:r>
            <a:endParaRPr lang="ru-RU" sz="3600" dirty="0">
              <a:solidFill>
                <a:srgbClr val="000066"/>
              </a:solidFill>
              <a:latin typeface="Arial Unicode MS" pitchFamily="34" charset="-128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endParaRPr lang="en-US" sz="2000" dirty="0">
              <a:solidFill>
                <a:srgbClr val="000066"/>
              </a:solidFill>
              <a:latin typeface="Arial Unicode MS" pitchFamily="34" charset="-128"/>
            </a:endParaRPr>
          </a:p>
          <a:p>
            <a:pPr eaLnBrk="1" hangingPunct="1">
              <a:lnSpc>
                <a:spcPct val="80000"/>
              </a:lnSpc>
            </a:pPr>
            <a:endParaRPr lang="ru-RU" sz="2000" dirty="0">
              <a:solidFill>
                <a:srgbClr val="9933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ru-RU" sz="2000" dirty="0">
                <a:solidFill>
                  <a:srgbClr val="993300"/>
                </a:solidFill>
                <a:latin typeface="Times New Roman" pitchFamily="18" charset="0"/>
              </a:rPr>
              <a:t>	</a:t>
            </a:r>
          </a:p>
          <a:p>
            <a:pPr eaLnBrk="1" hangingPunct="1">
              <a:lnSpc>
                <a:spcPct val="80000"/>
              </a:lnSpc>
            </a:pPr>
            <a:endParaRPr lang="ru-RU" sz="2000" dirty="0">
              <a:solidFill>
                <a:srgbClr val="993300"/>
              </a:solidFill>
              <a:latin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131840" y="188640"/>
            <a:ext cx="289694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MASHA</a:t>
            </a:r>
            <a:endParaRPr lang="ru-RU" sz="66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31841" y="1971444"/>
            <a:ext cx="8496944" cy="41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>
              <a:lnSpc>
                <a:spcPct val="80000"/>
              </a:lnSpc>
            </a:pPr>
            <a:r>
              <a:rPr lang="en-US" sz="2400" dirty="0" smtClean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“MASHA</a:t>
            </a:r>
            <a:r>
              <a:rPr lang="en-US" sz="24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sz="2400" dirty="0" smtClean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at </a:t>
            </a:r>
            <a:r>
              <a:rPr lang="en-US" sz="24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the beam line of the cyclotron </a:t>
            </a:r>
            <a:r>
              <a:rPr lang="en-US" sz="2400" dirty="0" smtClean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U-400M, FLNR, JINR</a:t>
            </a:r>
            <a:endParaRPr lang="en-US" sz="2400" dirty="0">
              <a:solidFill>
                <a:srgbClr val="660033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sz="2000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ru-RU" sz="2000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Tx/>
              <a:buChar char="•"/>
            </a:pPr>
            <a:endParaRPr lang="en-US" sz="2000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ru-RU" sz="2000" dirty="0">
              <a:solidFill>
                <a:srgbClr val="9933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ru-RU" sz="2000" dirty="0">
                <a:solidFill>
                  <a:srgbClr val="993300"/>
                </a:solidFill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eaLnBrk="1" hangingPunct="1">
              <a:lnSpc>
                <a:spcPct val="80000"/>
              </a:lnSpc>
            </a:pPr>
            <a:endParaRPr lang="ru-RU" sz="2000" dirty="0">
              <a:solidFill>
                <a:srgbClr val="9933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1" b="13898"/>
          <a:stretch/>
        </p:blipFill>
        <p:spPr>
          <a:xfrm>
            <a:off x="611560" y="2276872"/>
            <a:ext cx="8124939" cy="445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5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51520" y="1124744"/>
            <a:ext cx="8640960" cy="488032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present status of the mass-spectrometer MASHA (</a:t>
            </a:r>
            <a:r>
              <a:rPr lang="en-US" dirty="0" smtClean="0">
                <a:solidFill>
                  <a:schemeClr val="tx1"/>
                </a:solidFill>
              </a:rPr>
              <a:t>Mass-Separator </a:t>
            </a:r>
            <a:r>
              <a:rPr lang="en-US" dirty="0">
                <a:solidFill>
                  <a:schemeClr val="tx1"/>
                </a:solidFill>
              </a:rPr>
              <a:t>of Supper Heavy Atoms) designed for determination of the masses of </a:t>
            </a:r>
            <a:r>
              <a:rPr lang="en-US" dirty="0" err="1">
                <a:solidFill>
                  <a:schemeClr val="tx1"/>
                </a:solidFill>
              </a:rPr>
              <a:t>superheavy</a:t>
            </a:r>
            <a:r>
              <a:rPr lang="en-US" dirty="0">
                <a:solidFill>
                  <a:schemeClr val="tx1"/>
                </a:solidFill>
              </a:rPr>
              <a:t> elements.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Results </a:t>
            </a:r>
            <a:r>
              <a:rPr lang="en-US" dirty="0">
                <a:solidFill>
                  <a:schemeClr val="tx1"/>
                </a:solidFill>
              </a:rPr>
              <a:t>of the </a:t>
            </a:r>
            <a:r>
              <a:rPr lang="en-US" dirty="0" smtClean="0">
                <a:solidFill>
                  <a:schemeClr val="tx1"/>
                </a:solidFill>
              </a:rPr>
              <a:t>test experiments </a:t>
            </a:r>
            <a:r>
              <a:rPr lang="en-US" dirty="0">
                <a:solidFill>
                  <a:schemeClr val="tx1"/>
                </a:solidFill>
              </a:rPr>
              <a:t>on the mass-spectrometer MASHA aimed at the study of evaporation residua in the reactions </a:t>
            </a:r>
            <a:r>
              <a:rPr lang="en-US" baseline="30000" dirty="0" smtClean="0">
                <a:solidFill>
                  <a:schemeClr val="tx1"/>
                </a:solidFill>
              </a:rPr>
              <a:t>40</a:t>
            </a:r>
            <a:r>
              <a:rPr lang="en-US" dirty="0" smtClean="0">
                <a:solidFill>
                  <a:schemeClr val="tx1"/>
                </a:solidFill>
              </a:rPr>
              <a:t>Ar+</a:t>
            </a:r>
            <a:r>
              <a:rPr lang="en-US" baseline="30000" dirty="0" smtClean="0">
                <a:solidFill>
                  <a:schemeClr val="tx1"/>
                </a:solidFill>
              </a:rPr>
              <a:t>144</a:t>
            </a:r>
            <a:r>
              <a:rPr lang="en-US" dirty="0" smtClean="0">
                <a:solidFill>
                  <a:schemeClr val="tx1"/>
                </a:solidFill>
              </a:rPr>
              <a:t>Sm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aseline="30000" dirty="0">
                <a:solidFill>
                  <a:schemeClr val="tx1"/>
                </a:solidFill>
              </a:rPr>
              <a:t>40</a:t>
            </a:r>
            <a:r>
              <a:rPr lang="en-US" dirty="0">
                <a:solidFill>
                  <a:schemeClr val="tx1"/>
                </a:solidFill>
              </a:rPr>
              <a:t>Ar+</a:t>
            </a:r>
            <a:r>
              <a:rPr lang="en-US" baseline="30000" dirty="0">
                <a:solidFill>
                  <a:schemeClr val="tx1"/>
                </a:solidFill>
              </a:rPr>
              <a:t>166</a:t>
            </a:r>
            <a:r>
              <a:rPr lang="en-US" dirty="0">
                <a:solidFill>
                  <a:schemeClr val="tx1"/>
                </a:solidFill>
              </a:rPr>
              <a:t>Er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/>
              <a:t>Production and spectroscopic investigation of neutron-rich isotopes, </a:t>
            </a:r>
            <a:r>
              <a:rPr lang="cs-CZ" dirty="0" err="1"/>
              <a:t>produced</a:t>
            </a:r>
            <a:r>
              <a:rPr lang="cs-CZ" dirty="0"/>
              <a:t> in </a:t>
            </a:r>
            <a:r>
              <a:rPr lang="cs-CZ" dirty="0" err="1"/>
              <a:t>mutinucleon</a:t>
            </a:r>
            <a:r>
              <a:rPr lang="cs-CZ" dirty="0"/>
              <a:t> transfer </a:t>
            </a:r>
            <a:r>
              <a:rPr lang="cs-CZ" dirty="0" err="1"/>
              <a:t>reactions</a:t>
            </a:r>
            <a:r>
              <a:rPr lang="cs-CZ" dirty="0"/>
              <a:t>,</a:t>
            </a:r>
            <a:r>
              <a:rPr lang="en-US" dirty="0"/>
              <a:t> near the neutron N = 126 and N=152 shell closures. Test experiments</a:t>
            </a:r>
            <a:r>
              <a:rPr lang="en-US" dirty="0" smtClean="0"/>
              <a:t>.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/>
              <a:t>Determination of masses of super heavy elements in the experiments on synthesis of 112 and 114 elements by using the reactions </a:t>
            </a:r>
            <a:r>
              <a:rPr lang="en-US" baseline="30000" dirty="0"/>
              <a:t>48</a:t>
            </a:r>
            <a:r>
              <a:rPr lang="en-US" dirty="0"/>
              <a:t>Ca+</a:t>
            </a:r>
            <a:r>
              <a:rPr lang="en-US" baseline="30000" dirty="0"/>
              <a:t>238</a:t>
            </a:r>
            <a:r>
              <a:rPr lang="en-US" dirty="0"/>
              <a:t>U and </a:t>
            </a:r>
            <a:r>
              <a:rPr lang="en-US" baseline="30000" dirty="0"/>
              <a:t>48</a:t>
            </a:r>
            <a:r>
              <a:rPr lang="en-US" dirty="0"/>
              <a:t>Ca+</a:t>
            </a:r>
            <a:r>
              <a:rPr lang="en-US" baseline="30000" dirty="0"/>
              <a:t>242</a:t>
            </a:r>
            <a:r>
              <a:rPr lang="en-US" dirty="0"/>
              <a:t>Pu. The beam energy is </a:t>
            </a:r>
            <a:r>
              <a:rPr lang="en-US" dirty="0" err="1"/>
              <a:t>E</a:t>
            </a:r>
            <a:r>
              <a:rPr lang="en-US" baseline="-25000" dirty="0" err="1"/>
              <a:t>beam</a:t>
            </a:r>
            <a:r>
              <a:rPr lang="en-US" dirty="0"/>
              <a:t> </a:t>
            </a:r>
            <a:r>
              <a:rPr lang="en-US" dirty="0" smtClean="0"/>
              <a:t>~ 5 </a:t>
            </a:r>
            <a:r>
              <a:rPr lang="en-US" dirty="0"/>
              <a:t>MeV/n</a:t>
            </a:r>
            <a:r>
              <a:rPr lang="en-US" dirty="0" smtClean="0"/>
              <a:t>.</a:t>
            </a:r>
          </a:p>
        </p:txBody>
      </p:sp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3563888" y="402251"/>
            <a:ext cx="15632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pic>
        <p:nvPicPr>
          <p:cNvPr id="5" name="Picture 11" descr="LOGO_12_11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0"/>
            <a:ext cx="118745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70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LOGO_12_11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0"/>
            <a:ext cx="118745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5436096" y="4356749"/>
            <a:ext cx="3528392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proposed</a:t>
            </a:r>
            <a:r>
              <a:rPr lang="en-US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setup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combination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so-called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ISOL</a:t>
            </a:r>
            <a:r>
              <a:rPr lang="en-US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method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synthesis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separation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radioactive</a:t>
            </a:r>
            <a:r>
              <a:rPr lang="en-US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nuclei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classical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method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mass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analysis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allowing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mass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identification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synthesized</a:t>
            </a:r>
            <a:r>
              <a:rPr lang="en-US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nuclides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wide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mass</a:t>
            </a:r>
            <a:r>
              <a:rPr lang="ru-RU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 err="1" smtClean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range</a:t>
            </a:r>
            <a:r>
              <a:rPr lang="en-US" sz="1600" dirty="0" smtClean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(A = 1-450 u)</a:t>
            </a:r>
            <a:r>
              <a:rPr lang="ru-RU" sz="1600" dirty="0" smtClean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1600" dirty="0">
              <a:solidFill>
                <a:srgbClr val="00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395288" y="3909268"/>
            <a:ext cx="4752975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algn="ctr"/>
            <a:r>
              <a:rPr lang="en-US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General ion-optical parameters: </a:t>
            </a:r>
          </a:p>
          <a:p>
            <a:pPr marL="342900" indent="-342900"/>
            <a:r>
              <a:rPr lang="en-US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Range of energy variation, </a:t>
            </a:r>
            <a:r>
              <a:rPr lang="en-US" sz="1600" dirty="0" err="1" smtClean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keV</a:t>
            </a:r>
            <a:r>
              <a:rPr lang="en-US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		15-40</a:t>
            </a:r>
          </a:p>
          <a:p>
            <a:pPr marL="342900" indent="-342900"/>
            <a:r>
              <a:rPr lang="en-US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Range of </a:t>
            </a:r>
            <a:r>
              <a:rPr lang="en-US" sz="1600" i="1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Br</a:t>
            </a:r>
            <a:r>
              <a:rPr lang="en-US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 variation, Tm		0.08-0.5</a:t>
            </a:r>
          </a:p>
          <a:p>
            <a:pPr marL="342900" indent="-342900"/>
            <a:r>
              <a:rPr lang="en-US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Mass acceptance, %			+/-2.8</a:t>
            </a:r>
          </a:p>
          <a:p>
            <a:pPr marL="342900" indent="-342900"/>
            <a:r>
              <a:rPr lang="en-US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Angular acceptance, </a:t>
            </a:r>
            <a:r>
              <a:rPr lang="en-US" sz="1600" dirty="0" err="1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mrad</a:t>
            </a:r>
            <a:r>
              <a:rPr lang="en-US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		+/-14</a:t>
            </a:r>
          </a:p>
          <a:p>
            <a:pPr marL="342900" indent="-342900"/>
            <a:r>
              <a:rPr lang="en-US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Diameter the ion source exit hole, mm 	5.0</a:t>
            </a:r>
          </a:p>
          <a:p>
            <a:pPr marL="342900" indent="-342900"/>
            <a:r>
              <a:rPr lang="en-US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Horizontal magnification at F1/F2	0.39/0.68</a:t>
            </a:r>
          </a:p>
          <a:p>
            <a:pPr marL="342900" indent="-342900"/>
            <a:r>
              <a:rPr lang="en-US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Mass dispersion at F1/F2, mm/%		1.5/39.0</a:t>
            </a:r>
          </a:p>
          <a:p>
            <a:pPr marL="342900" indent="-342900"/>
            <a:r>
              <a:rPr lang="en-US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Linear mass resolution at F1		75</a:t>
            </a:r>
          </a:p>
          <a:p>
            <a:pPr marL="342900" indent="-342900"/>
            <a:r>
              <a:rPr lang="en-US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Mass resolution at F2 			</a:t>
            </a:r>
            <a:r>
              <a:rPr lang="en-US" sz="1600" dirty="0" smtClean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1300</a:t>
            </a:r>
            <a:r>
              <a:rPr lang="en-US" sz="1600" dirty="0">
                <a:solidFill>
                  <a:srgbClr val="660033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ru-RU" sz="1600" dirty="0">
              <a:solidFill>
                <a:srgbClr val="66003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1847455"/>
              </p:ext>
            </p:extLst>
          </p:nvPr>
        </p:nvGraphicFramePr>
        <p:xfrm>
          <a:off x="1403648" y="620688"/>
          <a:ext cx="7035624" cy="3108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" r:id="rId4" imgW="3059005" imgH="1351280" progId="CorelDRAW.Graphic.14">
                  <p:embed/>
                </p:oleObj>
              </mc:Choice>
              <mc:Fallback>
                <p:oleObj r:id="rId4" imgW="3059005" imgH="1351280" progId="CorelDRAW.Graphic.1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620688"/>
                        <a:ext cx="7035624" cy="31086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Прямоугольник 9"/>
          <p:cNvSpPr/>
          <p:nvPr/>
        </p:nvSpPr>
        <p:spPr>
          <a:xfrm>
            <a:off x="192151" y="2708939"/>
            <a:ext cx="3299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 box with hot catcher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Ion source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 separator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DAQ in the focal plane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6707"/>
            <a:ext cx="3312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  <a:latin typeface="Cooper Black" panose="0208090404030B020404" pitchFamily="18" charset="0"/>
              </a:rPr>
              <a:t>M</a:t>
            </a:r>
            <a:r>
              <a:rPr lang="en-US" sz="2400" dirty="0" smtClean="0">
                <a:latin typeface="Cooper Black" panose="0208090404030B020404" pitchFamily="18" charset="0"/>
              </a:rPr>
              <a:t>ass</a:t>
            </a:r>
          </a:p>
          <a:p>
            <a:r>
              <a:rPr lang="en-US" sz="2400" dirty="0">
                <a:latin typeface="Cooper Black" panose="0208090404030B020404" pitchFamily="18" charset="0"/>
              </a:rPr>
              <a:t> </a:t>
            </a:r>
            <a:r>
              <a:rPr lang="en-US" sz="2400" dirty="0" smtClean="0">
                <a:latin typeface="Cooper Black" panose="0208090404030B020404" pitchFamily="18" charset="0"/>
              </a:rPr>
              <a:t>  </a:t>
            </a:r>
            <a:r>
              <a:rPr lang="en-US" sz="2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A</a:t>
            </a:r>
            <a:r>
              <a:rPr lang="en-US" sz="2400" dirty="0" smtClean="0">
                <a:latin typeface="Cooper Black" panose="0208090404030B020404" pitchFamily="18" charset="0"/>
              </a:rPr>
              <a:t>nalyzer of</a:t>
            </a:r>
          </a:p>
          <a:p>
            <a:r>
              <a:rPr lang="en-US" sz="2400" dirty="0">
                <a:latin typeface="Cooper Black" panose="0208090404030B020404" pitchFamily="18" charset="0"/>
              </a:rPr>
              <a:t> </a:t>
            </a:r>
            <a:r>
              <a:rPr lang="en-US" sz="2400" dirty="0" smtClean="0">
                <a:latin typeface="Cooper Black" panose="0208090404030B020404" pitchFamily="18" charset="0"/>
              </a:rPr>
              <a:t>     </a:t>
            </a:r>
            <a:r>
              <a:rPr lang="en-US" sz="2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S</a:t>
            </a:r>
            <a:r>
              <a:rPr lang="en-US" sz="2400" dirty="0" smtClean="0">
                <a:latin typeface="Cooper Black" panose="0208090404030B020404" pitchFamily="18" charset="0"/>
              </a:rPr>
              <a:t>uper</a:t>
            </a:r>
          </a:p>
          <a:p>
            <a:r>
              <a:rPr lang="en-US" sz="2400" dirty="0">
                <a:latin typeface="Cooper Black" panose="0208090404030B020404" pitchFamily="18" charset="0"/>
              </a:rPr>
              <a:t> </a:t>
            </a:r>
            <a:r>
              <a:rPr lang="en-US" sz="2400" dirty="0" smtClean="0">
                <a:latin typeface="Cooper Black" panose="0208090404030B020404" pitchFamily="18" charset="0"/>
              </a:rPr>
              <a:t>        </a:t>
            </a:r>
            <a:r>
              <a:rPr lang="en-US" sz="2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H</a:t>
            </a:r>
            <a:r>
              <a:rPr lang="en-US" sz="2400" dirty="0" smtClean="0">
                <a:latin typeface="Cooper Black" panose="0208090404030B020404" pitchFamily="18" charset="0"/>
              </a:rPr>
              <a:t>eavy</a:t>
            </a:r>
          </a:p>
          <a:p>
            <a:r>
              <a:rPr lang="en-US" sz="2400" dirty="0">
                <a:latin typeface="Cooper Black" panose="0208090404030B020404" pitchFamily="18" charset="0"/>
              </a:rPr>
              <a:t> </a:t>
            </a:r>
            <a:r>
              <a:rPr lang="en-US" sz="2400" dirty="0" smtClean="0">
                <a:latin typeface="Cooper Black" panose="0208090404030B020404" pitchFamily="18" charset="0"/>
              </a:rPr>
              <a:t>           </a:t>
            </a:r>
            <a:r>
              <a:rPr lang="en-US" sz="2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A</a:t>
            </a:r>
            <a:r>
              <a:rPr lang="en-US" sz="2400" dirty="0" smtClean="0">
                <a:latin typeface="Cooper Black" panose="0208090404030B020404" pitchFamily="18" charset="0"/>
              </a:rPr>
              <a:t>toms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5361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28" y="3284983"/>
            <a:ext cx="4338960" cy="333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84984"/>
            <a:ext cx="4337490" cy="3331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1" y="188640"/>
            <a:ext cx="4027136" cy="3020352"/>
          </a:xfrm>
          <a:prstGeom prst="rect">
            <a:avLst/>
          </a:prstGeom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994" y="400897"/>
            <a:ext cx="4576201" cy="2740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1" descr="LOGO_12_113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0"/>
            <a:ext cx="118745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44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5891</TotalTime>
  <Words>954</Words>
  <Application>Microsoft Office PowerPoint</Application>
  <PresentationFormat>Экран (4:3)</PresentationFormat>
  <Paragraphs>130</Paragraphs>
  <Slides>29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29</vt:i4>
      </vt:variant>
    </vt:vector>
  </HeadingPairs>
  <TitlesOfParts>
    <vt:vector size="49" baseType="lpstr">
      <vt:lpstr>Arial Unicode MS</vt:lpstr>
      <vt:lpstr>SimSun</vt:lpstr>
      <vt:lpstr>Algerian</vt:lpstr>
      <vt:lpstr>Arial</vt:lpstr>
      <vt:lpstr>Arial Black</vt:lpstr>
      <vt:lpstr>Book Antiqua</vt:lpstr>
      <vt:lpstr>Calibri</vt:lpstr>
      <vt:lpstr>Cambria</vt:lpstr>
      <vt:lpstr>Cooper Black</vt:lpstr>
      <vt:lpstr>方正姚体</vt:lpstr>
      <vt:lpstr>Georgia</vt:lpstr>
      <vt:lpstr>MTMI</vt:lpstr>
      <vt:lpstr>Symbol</vt:lpstr>
      <vt:lpstr>Times New Roman</vt:lpstr>
      <vt:lpstr>Times-Roman</vt:lpstr>
      <vt:lpstr>Trebuchet MS</vt:lpstr>
      <vt:lpstr>Wingdings</vt:lpstr>
      <vt:lpstr>Воздушный поток</vt:lpstr>
      <vt:lpstr>Graph</vt:lpstr>
      <vt:lpstr>CorelDRAW.Graphic.14</vt:lpstr>
      <vt:lpstr>The current status of “masha” setup</vt:lpstr>
      <vt:lpstr>Elements obtained in Dubna first </vt:lpstr>
      <vt:lpstr>FLNR basic installations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Hot Catcher</vt:lpstr>
      <vt:lpstr>Презентация PowerPoint</vt:lpstr>
      <vt:lpstr>Data acquisition system</vt:lpstr>
      <vt:lpstr>Презентация PowerPoint</vt:lpstr>
      <vt:lpstr>Energy measurement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Theoretical calculations, coupling  channel model</vt:lpstr>
      <vt:lpstr>Презентация PowerPoint</vt:lpstr>
      <vt:lpstr>Test experiments on production of Rn and Hg isotopes in the multi nucleon transfer reactions by using the TIMEPIX detector</vt:lpstr>
      <vt:lpstr>Timepix: HCP’s: a’s, fission fragments</vt:lpstr>
      <vt:lpstr>Презентация PowerPoint</vt:lpstr>
      <vt:lpstr>Презентация PowerPoint</vt:lpstr>
      <vt:lpstr>Thank you for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synthesis of superheavy  elements using the mass Spectrometer “masha”</dc:title>
  <dc:creator>krupa</dc:creator>
  <cp:lastModifiedBy>Vyacheslav Vedeneyev</cp:lastModifiedBy>
  <cp:revision>237</cp:revision>
  <dcterms:created xsi:type="dcterms:W3CDTF">2010-12-07T11:45:30Z</dcterms:created>
  <dcterms:modified xsi:type="dcterms:W3CDTF">2020-10-08T12:42:30Z</dcterms:modified>
</cp:coreProperties>
</file>